
<file path=[Content_Types].xml><?xml version="1.0" encoding="utf-8"?>
<Types xmlns="http://schemas.openxmlformats.org/package/2006/content-types">
  <Default Extension="jpeg" ContentType="image/jpeg"/>
  <Default Extension="pdf" ContentType="application/pd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594" r:id="rId2"/>
    <p:sldId id="596" r:id="rId3"/>
    <p:sldId id="595" r:id="rId4"/>
    <p:sldId id="256" r:id="rId5"/>
    <p:sldId id="415" r:id="rId6"/>
    <p:sldId id="511" r:id="rId7"/>
    <p:sldId id="514" r:id="rId8"/>
    <p:sldId id="517" r:id="rId9"/>
    <p:sldId id="586" r:id="rId10"/>
    <p:sldId id="587" r:id="rId11"/>
    <p:sldId id="588" r:id="rId12"/>
    <p:sldId id="589" r:id="rId13"/>
    <p:sldId id="590" r:id="rId14"/>
    <p:sldId id="591" r:id="rId15"/>
    <p:sldId id="592" r:id="rId16"/>
    <p:sldId id="593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34606" autoAdjust="0"/>
    <p:restoredTop sz="86449" autoAdjust="0"/>
  </p:normalViewPr>
  <p:slideViewPr>
    <p:cSldViewPr snapToGrid="0" snapToObjects="1">
      <p:cViewPr varScale="1">
        <p:scale>
          <a:sx n="156" d="100"/>
          <a:sy n="156" d="100"/>
        </p:scale>
        <p:origin x="69" y="29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352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64801D-7B6B-5F4A-8968-09970CCB169C}" type="datetimeFigureOut">
              <a:rPr lang="en-US" smtClean="0"/>
              <a:pPr/>
              <a:t>11/9/2020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EEC0CD-F1DA-FC46-B0C6-E241E5C04A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25.pdf>
</file>

<file path=ppt/media/image27.pd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BC2D66-7F57-E94D-93F5-2C545036412A}" type="datetimeFigureOut">
              <a:rPr lang="en-US" smtClean="0"/>
              <a:pPr/>
              <a:t>11/9/2020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D3955F-9E14-2048-A3C7-B473A3FD983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D3955F-9E14-2048-A3C7-B473A3FD983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412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D3955F-9E14-2048-A3C7-B473A3FD9833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09FA4-D782-704D-BA4F-C6B6CE6C5758}" type="datetimeFigureOut">
              <a:rPr lang="en-US" smtClean="0"/>
              <a:pPr/>
              <a:t>11/9/2020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E6C75-BD49-9148-AF50-F8E61D68AE6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09FA4-D782-704D-BA4F-C6B6CE6C5758}" type="datetimeFigureOut">
              <a:rPr lang="en-US" smtClean="0"/>
              <a:pPr/>
              <a:t>11/9/2020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E6C75-BD49-9148-AF50-F8E61D68AE6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09FA4-D782-704D-BA4F-C6B6CE6C5758}" type="datetimeFigureOut">
              <a:rPr lang="en-US" smtClean="0"/>
              <a:pPr/>
              <a:t>11/9/2020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E6C75-BD49-9148-AF50-F8E61D68AE6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09FA4-D782-704D-BA4F-C6B6CE6C5758}" type="datetimeFigureOut">
              <a:rPr lang="en-US" smtClean="0"/>
              <a:pPr/>
              <a:t>11/9/2020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E6C75-BD49-9148-AF50-F8E61D68AE6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09FA4-D782-704D-BA4F-C6B6CE6C5758}" type="datetimeFigureOut">
              <a:rPr lang="en-US" smtClean="0"/>
              <a:pPr/>
              <a:t>11/9/2020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E6C75-BD49-9148-AF50-F8E61D68AE6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09FA4-D782-704D-BA4F-C6B6CE6C5758}" type="datetimeFigureOut">
              <a:rPr lang="en-US" smtClean="0"/>
              <a:pPr/>
              <a:t>11/9/2020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E6C75-BD49-9148-AF50-F8E61D68AE6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09FA4-D782-704D-BA4F-C6B6CE6C5758}" type="datetimeFigureOut">
              <a:rPr lang="en-US" smtClean="0"/>
              <a:pPr/>
              <a:t>11/9/2020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E6C75-BD49-9148-AF50-F8E61D68AE6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09FA4-D782-704D-BA4F-C6B6CE6C5758}" type="datetimeFigureOut">
              <a:rPr lang="en-US" smtClean="0"/>
              <a:pPr/>
              <a:t>11/9/2020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E6C75-BD49-9148-AF50-F8E61D68AE6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09FA4-D782-704D-BA4F-C6B6CE6C5758}" type="datetimeFigureOut">
              <a:rPr lang="en-US" smtClean="0"/>
              <a:pPr/>
              <a:t>11/9/2020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E6C75-BD49-9148-AF50-F8E61D68AE6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09FA4-D782-704D-BA4F-C6B6CE6C5758}" type="datetimeFigureOut">
              <a:rPr lang="en-US" smtClean="0"/>
              <a:pPr/>
              <a:t>11/9/2020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E6C75-BD49-9148-AF50-F8E61D68AE6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09FA4-D782-704D-BA4F-C6B6CE6C5758}" type="datetimeFigureOut">
              <a:rPr lang="en-US" smtClean="0"/>
              <a:pPr/>
              <a:t>11/9/2020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E6C75-BD49-9148-AF50-F8E61D68AE6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D09FA4-D782-704D-BA4F-C6B6CE6C5758}" type="datetimeFigureOut">
              <a:rPr lang="en-US" smtClean="0"/>
              <a:pPr/>
              <a:t>11/9/2020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5E6C75-BD49-9148-AF50-F8E61D68AE68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5.pd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7.pd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ronavirus Is Surging: How Severe Is Your State's Outbreak?">
            <a:extLst>
              <a:ext uri="{FF2B5EF4-FFF2-40B4-BE49-F238E27FC236}">
                <a16:creationId xmlns:a16="http://schemas.microsoft.com/office/drawing/2014/main" id="{16D14AA4-8938-49A2-BBB9-AC405F4B50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58838"/>
            <a:ext cx="9144000" cy="514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78171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RAID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US" dirty="0"/>
              <a:t>Replicate data for availability</a:t>
            </a:r>
          </a:p>
          <a:p>
            <a:pPr lvl="1"/>
            <a:r>
              <a:rPr lang="en-US" dirty="0"/>
              <a:t>RAID 0: striping; no replication</a:t>
            </a:r>
          </a:p>
          <a:p>
            <a:pPr lvl="1"/>
            <a:r>
              <a:rPr lang="en-US" dirty="0"/>
              <a:t>RAID 1: mirror data across two or more disks</a:t>
            </a:r>
          </a:p>
          <a:p>
            <a:pPr lvl="2"/>
            <a:r>
              <a:rPr lang="en-US" dirty="0"/>
              <a:t>Google File System replicated its data on three disks, spread across multiple racks</a:t>
            </a:r>
          </a:p>
          <a:p>
            <a:pPr lvl="1"/>
            <a:r>
              <a:rPr lang="en-US" dirty="0"/>
              <a:t>RAID 5: split data across disks, with redundancy to recover from a single disk failure</a:t>
            </a:r>
          </a:p>
          <a:p>
            <a:pPr lvl="1"/>
            <a:r>
              <a:rPr lang="en-US" dirty="0"/>
              <a:t>RAID 6: RAID 5, with extra redundancy to recover from two disk failures</a:t>
            </a:r>
          </a:p>
          <a:p>
            <a:pPr lvl="1"/>
            <a:r>
              <a:rPr lang="en-US" dirty="0"/>
              <a:t>RAID 10: 1 + 0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RAID 1: Mirroring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754887" cy="4525963"/>
          </a:xfrm>
        </p:spPr>
        <p:txBody>
          <a:bodyPr/>
          <a:lstStyle/>
          <a:p>
            <a:r>
              <a:rPr lang="en-US" dirty="0"/>
              <a:t>Replicate writes to both disks</a:t>
            </a:r>
          </a:p>
          <a:p>
            <a:r>
              <a:rPr lang="en-US" dirty="0"/>
              <a:t>Reads can go to either disk</a:t>
            </a:r>
          </a:p>
          <a:p>
            <a:endParaRPr lang="en-US" dirty="0"/>
          </a:p>
        </p:txBody>
      </p:sp>
      <p:pic>
        <p:nvPicPr>
          <p:cNvPr id="4" name="Content Placeholder 3" descr="RAID1.pdf"/>
          <p:cNvPicPr>
            <a:picLocks noChangeAspect="1"/>
          </p:cNvPicPr>
          <p:nvPr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2"/>
              <a:srcRect l="-88135" r="-88135"/>
              <a:stretch>
                <a:fillRect/>
              </a:stretch>
            </p:blipFill>
          </mc:Choice>
          <mc:Fallback>
            <p:blipFill>
              <a:blip r:embed="rId3"/>
              <a:srcRect l="-88135" r="-88135"/>
              <a:stretch>
                <a:fillRect/>
              </a:stretch>
            </p:blipFill>
          </mc:Fallback>
        </mc:AlternateContent>
        <p:spPr>
          <a:xfrm>
            <a:off x="1722065" y="1417638"/>
            <a:ext cx="9892260" cy="544036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394469" cy="4525963"/>
          </a:xfrm>
        </p:spPr>
        <p:txBody>
          <a:bodyPr>
            <a:normAutofit fontScale="92500"/>
          </a:bodyPr>
          <a:lstStyle/>
          <a:p>
            <a:r>
              <a:rPr lang="en-US" dirty="0"/>
              <a:t>Parity block:  Block1 </a:t>
            </a:r>
            <a:r>
              <a:rPr lang="en-US" dirty="0" err="1"/>
              <a:t>xor</a:t>
            </a:r>
            <a:r>
              <a:rPr lang="en-US" dirty="0"/>
              <a:t> block2 </a:t>
            </a:r>
            <a:r>
              <a:rPr lang="en-US" dirty="0" err="1"/>
              <a:t>xor</a:t>
            </a:r>
            <a:r>
              <a:rPr lang="en-US" dirty="0"/>
              <a:t> block3 …</a:t>
            </a:r>
          </a:p>
          <a:p>
            <a:pPr>
              <a:buNone/>
            </a:pPr>
            <a:endParaRPr lang="en-US" dirty="0"/>
          </a:p>
          <a:p>
            <a:pPr lvl="1">
              <a:buNone/>
            </a:pPr>
            <a:r>
              <a:rPr lang="en-US" dirty="0"/>
              <a:t>10001101		block1</a:t>
            </a:r>
          </a:p>
          <a:p>
            <a:pPr lvl="1">
              <a:buNone/>
            </a:pPr>
            <a:r>
              <a:rPr lang="en-US" dirty="0"/>
              <a:t>01101100		block2</a:t>
            </a:r>
          </a:p>
          <a:p>
            <a:pPr lvl="1">
              <a:buNone/>
            </a:pPr>
            <a:r>
              <a:rPr lang="en-US" dirty="0"/>
              <a:t>11000110		block3</a:t>
            </a:r>
          </a:p>
          <a:p>
            <a:pPr lvl="1">
              <a:buNone/>
            </a:pPr>
            <a:r>
              <a:rPr lang="en-US" dirty="0"/>
              <a:t>--------------</a:t>
            </a:r>
          </a:p>
          <a:p>
            <a:pPr lvl="1">
              <a:buNone/>
            </a:pPr>
            <a:r>
              <a:rPr lang="en-US" dirty="0"/>
              <a:t>00100111		parity block</a:t>
            </a:r>
          </a:p>
          <a:p>
            <a:pPr lvl="1">
              <a:buNone/>
            </a:pPr>
            <a:endParaRPr lang="en-US" dirty="0"/>
          </a:p>
          <a:p>
            <a:r>
              <a:rPr lang="en-US" dirty="0"/>
              <a:t>Can reconstruct any missing block from the others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RAID 5: Rotating Parity </a:t>
            </a:r>
          </a:p>
        </p:txBody>
      </p:sp>
      <p:pic>
        <p:nvPicPr>
          <p:cNvPr id="4" name="Content Placeholder 3" descr="RAID5.pdf"/>
          <p:cNvPicPr>
            <a:picLocks noGrp="1" noChangeAspect="1"/>
          </p:cNvPicPr>
          <p:nvPr>
            <p:ph idx="1"/>
          </p:nvPr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2"/>
              <a:srcRect t="-2377" b="-2377"/>
              <a:stretch>
                <a:fillRect/>
              </a:stretch>
            </p:blipFill>
          </mc:Choice>
          <mc:Fallback>
            <p:blipFill>
              <a:blip r:embed="rId3"/>
              <a:srcRect t="-2377" b="-2377"/>
              <a:stretch>
                <a:fillRect/>
              </a:stretch>
            </p:blipFill>
          </mc:Fallback>
        </mc:AlternateContent>
        <p:spPr>
          <a:xfrm>
            <a:off x="12958" y="1594960"/>
            <a:ext cx="9437309" cy="5190156"/>
          </a:xfr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RAID Update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Mirroring</a:t>
            </a:r>
          </a:p>
          <a:p>
            <a:pPr lvl="1"/>
            <a:r>
              <a:rPr lang="en-US" dirty="0"/>
              <a:t>Write every mirror</a:t>
            </a:r>
          </a:p>
          <a:p>
            <a:r>
              <a:rPr lang="en-US" dirty="0"/>
              <a:t>RAID-5: to write one block</a:t>
            </a:r>
          </a:p>
          <a:p>
            <a:pPr lvl="1"/>
            <a:r>
              <a:rPr lang="en-US" dirty="0"/>
              <a:t>Read old data block</a:t>
            </a:r>
          </a:p>
          <a:p>
            <a:pPr lvl="1"/>
            <a:r>
              <a:rPr lang="en-US" dirty="0"/>
              <a:t>Read old parity block</a:t>
            </a:r>
          </a:p>
          <a:p>
            <a:pPr lvl="1"/>
            <a:r>
              <a:rPr lang="en-US" dirty="0"/>
              <a:t>Write new data block</a:t>
            </a:r>
          </a:p>
          <a:p>
            <a:pPr lvl="1"/>
            <a:r>
              <a:rPr lang="en-US" dirty="0"/>
              <a:t>Write new parity block</a:t>
            </a:r>
          </a:p>
          <a:p>
            <a:pPr lvl="2"/>
            <a:r>
              <a:rPr lang="en-US" dirty="0"/>
              <a:t>Old data </a:t>
            </a:r>
            <a:r>
              <a:rPr lang="en-US" dirty="0" err="1"/>
              <a:t>xor</a:t>
            </a:r>
            <a:r>
              <a:rPr lang="en-US" dirty="0"/>
              <a:t> old parity </a:t>
            </a:r>
            <a:r>
              <a:rPr lang="en-US" dirty="0" err="1"/>
              <a:t>xor</a:t>
            </a:r>
            <a:r>
              <a:rPr lang="en-US" dirty="0"/>
              <a:t> new data</a:t>
            </a:r>
          </a:p>
          <a:p>
            <a:r>
              <a:rPr lang="en-US" dirty="0"/>
              <a:t>RAID-5: to write entire stripe </a:t>
            </a:r>
          </a:p>
          <a:p>
            <a:pPr lvl="1"/>
            <a:r>
              <a:rPr lang="en-US" dirty="0"/>
              <a:t>Write data blocks and parity</a:t>
            </a:r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Non-Recoverable Read Errors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Disk devices can lose data</a:t>
            </a:r>
          </a:p>
          <a:p>
            <a:pPr lvl="1"/>
            <a:r>
              <a:rPr lang="en-US" dirty="0"/>
              <a:t>One sector per 10^15 bits read</a:t>
            </a:r>
          </a:p>
          <a:p>
            <a:pPr lvl="1"/>
            <a:r>
              <a:rPr lang="en-US" dirty="0"/>
              <a:t>Causes:</a:t>
            </a:r>
          </a:p>
          <a:p>
            <a:pPr lvl="2"/>
            <a:r>
              <a:rPr lang="en-US" dirty="0"/>
              <a:t>Physical wear</a:t>
            </a:r>
          </a:p>
          <a:p>
            <a:pPr lvl="2"/>
            <a:r>
              <a:rPr lang="en-US" dirty="0"/>
              <a:t>Repeated writes to nearby tracks</a:t>
            </a:r>
          </a:p>
          <a:p>
            <a:r>
              <a:rPr lang="en-US" dirty="0"/>
              <a:t>What impact does this have on RAID recovery?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Read Errors and RAID recovery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Example</a:t>
            </a:r>
          </a:p>
          <a:p>
            <a:pPr lvl="1"/>
            <a:r>
              <a:rPr lang="en-US" dirty="0"/>
              <a:t>10 1 TB disks, and 1 fails</a:t>
            </a:r>
          </a:p>
          <a:p>
            <a:pPr lvl="1"/>
            <a:r>
              <a:rPr lang="en-US" dirty="0"/>
              <a:t>Read remaining disks to reconstruct missing data</a:t>
            </a:r>
          </a:p>
          <a:p>
            <a:r>
              <a:rPr lang="en-US" dirty="0"/>
              <a:t>Probability of recovery = </a:t>
            </a:r>
          </a:p>
          <a:p>
            <a:pPr lvl="1">
              <a:buNone/>
            </a:pPr>
            <a:r>
              <a:rPr lang="en-US" dirty="0"/>
              <a:t>(1 – 10^15)^(9 disks * 8 bits * 10^12 bytes/disk)</a:t>
            </a:r>
          </a:p>
          <a:p>
            <a:pPr lvl="1">
              <a:buNone/>
            </a:pPr>
            <a:r>
              <a:rPr lang="en-US" dirty="0"/>
              <a:t>= 93%</a:t>
            </a:r>
          </a:p>
          <a:p>
            <a:r>
              <a:rPr lang="en-US" dirty="0"/>
              <a:t>Solutions: </a:t>
            </a:r>
          </a:p>
          <a:p>
            <a:pPr lvl="1"/>
            <a:r>
              <a:rPr lang="en-US" dirty="0"/>
              <a:t>RAID-6: two redundant disk blocks</a:t>
            </a:r>
          </a:p>
          <a:p>
            <a:pPr lvl="2"/>
            <a:r>
              <a:rPr lang="en-US" dirty="0"/>
              <a:t> parity, linear feedback shift</a:t>
            </a:r>
          </a:p>
          <a:p>
            <a:pPr lvl="1"/>
            <a:r>
              <a:rPr lang="en-US" dirty="0"/>
              <a:t>Scrubbing: read disk sectors in background to find and fix latent errors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wall, indoor, desk&#10;&#10;Description automatically generated">
            <a:extLst>
              <a:ext uri="{FF2B5EF4-FFF2-40B4-BE49-F238E27FC236}">
                <a16:creationId xmlns:a16="http://schemas.microsoft.com/office/drawing/2014/main" id="{F0E76227-119C-4A2D-9C24-A75E1186A0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7" name="Picture 6" descr="A picture containing text, indoor, computer, keyboard&#10;&#10;Description automatically generated">
            <a:extLst>
              <a:ext uri="{FF2B5EF4-FFF2-40B4-BE49-F238E27FC236}">
                <a16:creationId xmlns:a16="http://schemas.microsoft.com/office/drawing/2014/main" id="{2D624BFB-74AC-4754-896E-6B840B8700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1868"/>
          <a:stretch/>
        </p:blipFill>
        <p:spPr>
          <a:xfrm>
            <a:off x="-36799" y="3978711"/>
            <a:ext cx="10431601" cy="2824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973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B6F010E-28B4-4E3B-88C0-1674D8D491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762" y="0"/>
            <a:ext cx="82004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906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File System Reliability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Points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Problem posed by machine/disk failures</a:t>
            </a:r>
          </a:p>
          <a:p>
            <a:r>
              <a:rPr lang="en-US" dirty="0"/>
              <a:t>Transaction concept</a:t>
            </a:r>
          </a:p>
          <a:p>
            <a:r>
              <a:rPr lang="en-US" dirty="0"/>
              <a:t>Reliability</a:t>
            </a:r>
          </a:p>
          <a:p>
            <a:pPr lvl="1"/>
            <a:r>
              <a:rPr lang="en-US" dirty="0"/>
              <a:t>Careful sequencing of file system operations</a:t>
            </a:r>
          </a:p>
          <a:p>
            <a:pPr lvl="1"/>
            <a:r>
              <a:rPr lang="en-US" dirty="0"/>
              <a:t>Copy-on-write (WAFL, ZFS)</a:t>
            </a:r>
          </a:p>
          <a:p>
            <a:pPr lvl="1"/>
            <a:r>
              <a:rPr lang="en-US" dirty="0" err="1"/>
              <a:t>Journalling</a:t>
            </a:r>
            <a:r>
              <a:rPr lang="en-US" dirty="0"/>
              <a:t> (NTFS, </a:t>
            </a:r>
            <a:r>
              <a:rPr lang="en-US" dirty="0" err="1"/>
              <a:t>linux</a:t>
            </a:r>
            <a:r>
              <a:rPr lang="en-US" dirty="0"/>
              <a:t> ext4)</a:t>
            </a:r>
          </a:p>
          <a:p>
            <a:pPr lvl="1"/>
            <a:r>
              <a:rPr lang="en-US" dirty="0"/>
              <a:t>Log structure (flash storage)</a:t>
            </a:r>
          </a:p>
          <a:p>
            <a:r>
              <a:rPr lang="en-US" dirty="0"/>
              <a:t>Availability</a:t>
            </a:r>
          </a:p>
          <a:p>
            <a:pPr lvl="1"/>
            <a:r>
              <a:rPr lang="en-US" dirty="0"/>
              <a:t>RAID</a:t>
            </a:r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System Reliability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can happen if disk loses power or machine software crashes?</a:t>
            </a:r>
          </a:p>
          <a:p>
            <a:pPr lvl="1"/>
            <a:r>
              <a:rPr lang="en-US" dirty="0"/>
              <a:t>Some operations in progress may complete</a:t>
            </a:r>
          </a:p>
          <a:p>
            <a:pPr lvl="1"/>
            <a:r>
              <a:rPr lang="en-US" dirty="0"/>
              <a:t>Some operations in progress may be lost</a:t>
            </a:r>
          </a:p>
          <a:p>
            <a:pPr lvl="1"/>
            <a:r>
              <a:rPr lang="en-US" dirty="0"/>
              <a:t>Overwrite of a block may only partially complete</a:t>
            </a:r>
          </a:p>
          <a:p>
            <a:r>
              <a:rPr lang="en-US" dirty="0"/>
              <a:t>File system wants durability (as a minimum!)</a:t>
            </a:r>
          </a:p>
          <a:p>
            <a:pPr lvl="1"/>
            <a:r>
              <a:rPr lang="en-US" dirty="0"/>
              <a:t>Data previously stored can be retrieved (maybe after some recovery step), regardless of failure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 Reliability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Single logical file operation can involve updates to multiple physical disk blocks</a:t>
            </a:r>
          </a:p>
          <a:p>
            <a:pPr lvl="1"/>
            <a:r>
              <a:rPr lang="en-US" dirty="0" err="1"/>
              <a:t>inode</a:t>
            </a:r>
            <a:r>
              <a:rPr lang="en-US" dirty="0"/>
              <a:t>, indirect block, data block, bitmap, …</a:t>
            </a:r>
          </a:p>
          <a:p>
            <a:pPr lvl="1"/>
            <a:r>
              <a:rPr lang="en-US" dirty="0"/>
              <a:t>With remapping, single update to physical disk block can require multiple (even lower level) updates</a:t>
            </a:r>
          </a:p>
          <a:p>
            <a:r>
              <a:rPr lang="en-US" dirty="0"/>
              <a:t>At a physical level, operations complete one at a time</a:t>
            </a:r>
          </a:p>
          <a:p>
            <a:pPr lvl="1"/>
            <a:r>
              <a:rPr lang="en-US" dirty="0"/>
              <a:t>Want concurrent operations for performance</a:t>
            </a:r>
          </a:p>
          <a:p>
            <a:r>
              <a:rPr lang="en-US" dirty="0"/>
              <a:t>How do we guarantee consistency regardless of when crash occurs?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Transaction Concept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Transaction is a group of operations</a:t>
            </a:r>
          </a:p>
          <a:p>
            <a:pPr lvl="1"/>
            <a:r>
              <a:rPr lang="en-US" dirty="0"/>
              <a:t>Atomic: operations appear to happen as a group, or not at all (at logical level)</a:t>
            </a:r>
          </a:p>
          <a:p>
            <a:pPr lvl="2"/>
            <a:r>
              <a:rPr lang="en-US" dirty="0"/>
              <a:t>At physical level, only single disk/flash write is atomic</a:t>
            </a:r>
          </a:p>
          <a:p>
            <a:pPr lvl="1"/>
            <a:r>
              <a:rPr lang="en-US" dirty="0"/>
              <a:t>Durable: operations that complete stay completed</a:t>
            </a:r>
          </a:p>
          <a:p>
            <a:pPr lvl="2"/>
            <a:r>
              <a:rPr lang="en-US" dirty="0"/>
              <a:t>Future failures do not corrupt previously stored data</a:t>
            </a:r>
          </a:p>
          <a:p>
            <a:pPr lvl="1"/>
            <a:r>
              <a:rPr lang="en-US" dirty="0"/>
              <a:t>Isolation: other transactions do not see results of earlier transactions until they are committed</a:t>
            </a:r>
          </a:p>
          <a:p>
            <a:pPr lvl="1"/>
            <a:r>
              <a:rPr lang="en-US" dirty="0"/>
              <a:t>Consistency: sequential memory model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 Availability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507629" cy="4525963"/>
          </a:xfrm>
        </p:spPr>
        <p:txBody>
          <a:bodyPr>
            <a:normAutofit fontScale="92500"/>
          </a:bodyPr>
          <a:lstStyle/>
          <a:p>
            <a:r>
              <a:rPr lang="en-US" dirty="0"/>
              <a:t>Storage reliability: data fetched is what you stored</a:t>
            </a:r>
          </a:p>
          <a:p>
            <a:pPr lvl="1"/>
            <a:r>
              <a:rPr lang="en-US" dirty="0"/>
              <a:t>Transactions, redo logging, etc.</a:t>
            </a:r>
          </a:p>
          <a:p>
            <a:r>
              <a:rPr lang="en-US" dirty="0"/>
              <a:t>Storage availability: data is there when you want it</a:t>
            </a:r>
          </a:p>
          <a:p>
            <a:pPr lvl="1"/>
            <a:r>
              <a:rPr lang="en-US" dirty="0"/>
              <a:t>More disks =&gt; higher probability of some disk failing</a:t>
            </a:r>
          </a:p>
          <a:p>
            <a:pPr lvl="1"/>
            <a:r>
              <a:rPr lang="en-US" dirty="0"/>
              <a:t>Data available ~ </a:t>
            </a:r>
            <a:r>
              <a:rPr lang="en-US" dirty="0" err="1"/>
              <a:t>Prob(disk</a:t>
            </a:r>
            <a:r>
              <a:rPr lang="en-US" dirty="0"/>
              <a:t> </a:t>
            </a:r>
            <a:r>
              <a:rPr lang="en-US" dirty="0" err="1"/>
              <a:t>working)^k</a:t>
            </a:r>
            <a:endParaRPr lang="en-US" dirty="0"/>
          </a:p>
          <a:p>
            <a:pPr lvl="2"/>
            <a:r>
              <a:rPr lang="en-US" dirty="0"/>
              <a:t>If failures are independent and data is spread across </a:t>
            </a:r>
            <a:r>
              <a:rPr lang="en-US" dirty="0" err="1"/>
              <a:t>k</a:t>
            </a:r>
            <a:r>
              <a:rPr lang="en-US" dirty="0"/>
              <a:t> disks</a:t>
            </a:r>
          </a:p>
          <a:p>
            <a:pPr lvl="1"/>
            <a:r>
              <a:rPr lang="en-US" dirty="0"/>
              <a:t>For large </a:t>
            </a:r>
            <a:r>
              <a:rPr lang="en-US" dirty="0" err="1"/>
              <a:t>k</a:t>
            </a:r>
            <a:r>
              <a:rPr lang="en-US" dirty="0"/>
              <a:t>, probability system works -&gt; 0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25521</TotalTime>
  <Words>596</Words>
  <Application>Microsoft Office PowerPoint</Application>
  <PresentationFormat>On-screen Show (4:3)</PresentationFormat>
  <Paragraphs>95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File System Reliability</vt:lpstr>
      <vt:lpstr>Main Points</vt:lpstr>
      <vt:lpstr>File System Reliability</vt:lpstr>
      <vt:lpstr>Storage Reliability Problem</vt:lpstr>
      <vt:lpstr>Transaction Concept</vt:lpstr>
      <vt:lpstr>Storage Availability</vt:lpstr>
      <vt:lpstr>RAID</vt:lpstr>
      <vt:lpstr>RAID 1: Mirroring</vt:lpstr>
      <vt:lpstr>Parity</vt:lpstr>
      <vt:lpstr>RAID 5: Rotating Parity </vt:lpstr>
      <vt:lpstr>RAID Update</vt:lpstr>
      <vt:lpstr>Non-Recoverable Read Errors</vt:lpstr>
      <vt:lpstr>Read Errors and RAID recovery</vt:lpstr>
    </vt:vector>
  </TitlesOfParts>
  <Manager/>
  <Company>University of Washington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OSPP: File System Reliability</dc:title>
  <dc:subject/>
  <dc:creator>Thomas Anderson</dc:creator>
  <cp:keywords/>
  <dc:description>Copyright Thomas Anderson 2012</dc:description>
  <cp:lastModifiedBy>Brygg Ullmer</cp:lastModifiedBy>
  <cp:revision>121</cp:revision>
  <cp:lastPrinted>2012-11-19T19:13:18Z</cp:lastPrinted>
  <dcterms:created xsi:type="dcterms:W3CDTF">2014-05-28T17:30:18Z</dcterms:created>
  <dcterms:modified xsi:type="dcterms:W3CDTF">2020-11-10T05:09:52Z</dcterms:modified>
  <cp:category/>
</cp:coreProperties>
</file>

<file path=docProps/thumbnail.jpeg>
</file>